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5" r:id="rId2"/>
    <p:sldId id="257" r:id="rId3"/>
    <p:sldId id="258" r:id="rId4"/>
    <p:sldId id="259" r:id="rId5"/>
    <p:sldId id="296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97" r:id="rId14"/>
    <p:sldId id="298" r:id="rId15"/>
    <p:sldId id="299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D3978FA-96C5-467F-A25D-5B2CA07C0109}" type="datetimeFigureOut">
              <a:rPr lang="es-MX" smtClean="0"/>
              <a:t>21/03/2019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3D0B4ECF-372F-4925-8F7F-C0713D3080F6}" type="slidenum">
              <a:rPr lang="es-MX" smtClean="0"/>
              <a:t>‹Nº›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827584" y="692696"/>
            <a:ext cx="7488832" cy="4320480"/>
          </a:xfrm>
        </p:spPr>
        <p:txBody>
          <a:bodyPr>
            <a:normAutofit/>
          </a:bodyPr>
          <a:lstStyle/>
          <a:p>
            <a:r>
              <a:rPr lang="es-MX" sz="3600" b="1" dirty="0"/>
              <a:t>TUTORIAL Servicio Social </a:t>
            </a:r>
            <a:br>
              <a:rPr lang="es-MX" sz="3600" b="1" dirty="0"/>
            </a:br>
            <a:r>
              <a:rPr lang="es-MX" sz="3600" dirty="0" smtClean="0"/>
              <a:t>REPORTE </a:t>
            </a:r>
            <a:r>
              <a:rPr lang="es-MX" sz="3600" dirty="0"/>
              <a:t>bimestral</a:t>
            </a:r>
            <a:r>
              <a:rPr lang="es-MX" sz="3600" b="1" dirty="0"/>
              <a:t/>
            </a:r>
            <a:br>
              <a:rPr lang="es-MX" sz="3600" b="1" dirty="0"/>
            </a:br>
            <a:r>
              <a:rPr lang="es-MX" sz="3600" b="1" dirty="0"/>
              <a:t/>
            </a:r>
            <a:br>
              <a:rPr lang="es-MX" sz="3600" b="1" dirty="0"/>
            </a:br>
            <a:endParaRPr lang="es-MX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Imagen 6" descr="SS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46176"/>
            <a:ext cx="4578096" cy="1182624"/>
          </a:xfrm>
          <a:prstGeom prst="rect">
            <a:avLst/>
          </a:prstGeom>
        </p:spPr>
      </p:pic>
      <p:pic>
        <p:nvPicPr>
          <p:cNvPr id="8" name="Imagen 7" descr="SS-0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455316"/>
            <a:ext cx="1152128" cy="1029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732240" y="4138897"/>
            <a:ext cx="204016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/>
              <a:t>Dar </a:t>
            </a:r>
            <a:r>
              <a:rPr lang="es-MX" b="1" dirty="0">
                <a:solidFill>
                  <a:srgbClr val="C00000"/>
                </a:solidFill>
              </a:rPr>
              <a:t>click</a:t>
            </a:r>
            <a:r>
              <a:rPr lang="es-MX" b="1" dirty="0"/>
              <a:t> para cargar Reporte</a:t>
            </a:r>
          </a:p>
        </p:txBody>
      </p:sp>
      <p:sp>
        <p:nvSpPr>
          <p:cNvPr id="7" name="3 Flecha derecha">
            <a:extLst>
              <a:ext uri="{FF2B5EF4-FFF2-40B4-BE49-F238E27FC236}">
                <a16:creationId xmlns:a16="http://schemas.microsoft.com/office/drawing/2014/main" id="{09EC5122-AA48-BB42-A89E-A9F427BE38C6}"/>
              </a:ext>
            </a:extLst>
          </p:cNvPr>
          <p:cNvSpPr/>
          <p:nvPr/>
        </p:nvSpPr>
        <p:spPr>
          <a:xfrm flipH="1" flipV="1">
            <a:off x="4788024" y="4313383"/>
            <a:ext cx="1872208" cy="297361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0456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164288" y="4293096"/>
            <a:ext cx="1979712" cy="830997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/>
                </a:solidFill>
              </a:rPr>
              <a:t>Se requiere el </a:t>
            </a:r>
            <a:r>
              <a:rPr lang="es-MX" sz="1600" b="1" dirty="0">
                <a:solidFill>
                  <a:srgbClr val="C00000"/>
                </a:solidFill>
              </a:rPr>
              <a:t>llenado</a:t>
            </a:r>
            <a:r>
              <a:rPr lang="es-MX" sz="1600" b="1" dirty="0">
                <a:solidFill>
                  <a:schemeClr val="tx1"/>
                </a:solidFill>
              </a:rPr>
              <a:t> del Reporte Bimestral</a:t>
            </a:r>
          </a:p>
        </p:txBody>
      </p:sp>
    </p:spTree>
    <p:extLst>
      <p:ext uri="{BB962C8B-B14F-4D97-AF65-F5344CB8AC3E}">
        <p14:creationId xmlns:p14="http://schemas.microsoft.com/office/powerpoint/2010/main" val="25523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975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ctrTitle"/>
          </p:nvPr>
        </p:nvSpPr>
        <p:spPr>
          <a:xfrm>
            <a:off x="539552" y="620688"/>
            <a:ext cx="7488832" cy="4320480"/>
          </a:xfrm>
        </p:spPr>
        <p:txBody>
          <a:bodyPr>
            <a:normAutofit/>
          </a:bodyPr>
          <a:lstStyle/>
          <a:p>
            <a:r>
              <a:rPr lang="es-MX" sz="3200" b="1" dirty="0" smtClean="0"/>
              <a:t>¿Cómo establecer las fechas?</a:t>
            </a:r>
            <a:r>
              <a:rPr lang="es-MX" sz="3600" b="1" dirty="0"/>
              <a:t/>
            </a:r>
            <a:br>
              <a:rPr lang="es-MX" sz="3600" b="1" dirty="0"/>
            </a:br>
            <a:r>
              <a:rPr lang="es-MX" sz="2800" dirty="0" smtClean="0"/>
              <a:t>REPORTE bimestral</a:t>
            </a:r>
            <a:r>
              <a:rPr lang="es-MX" sz="3600" b="1" dirty="0"/>
              <a:t/>
            </a:r>
            <a:br>
              <a:rPr lang="es-MX" sz="3600" b="1" dirty="0"/>
            </a:br>
            <a:r>
              <a:rPr lang="es-MX" sz="3600" b="1" dirty="0"/>
              <a:t/>
            </a:r>
            <a:br>
              <a:rPr lang="es-MX" sz="3600" b="1" dirty="0"/>
            </a:br>
            <a:endParaRPr lang="es-MX" sz="32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2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8442563"/>
              </p:ext>
            </p:extLst>
          </p:nvPr>
        </p:nvGraphicFramePr>
        <p:xfrm>
          <a:off x="755576" y="1340768"/>
          <a:ext cx="3462337" cy="352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Hoja de cálculo" r:id="rId3" imgW="1504920" imgH="1533493" progId="Excel.Sheet.12">
                  <p:embed/>
                </p:oleObj>
              </mc:Choice>
              <mc:Fallback>
                <p:oleObj name="Hoja de cálculo" r:id="rId3" imgW="1504920" imgH="15334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5576" y="1340768"/>
                        <a:ext cx="3462337" cy="352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122559"/>
              </p:ext>
            </p:extLst>
          </p:nvPr>
        </p:nvGraphicFramePr>
        <p:xfrm>
          <a:off x="4932040" y="1340768"/>
          <a:ext cx="3462646" cy="3528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Hoja de cálculo" r:id="rId5" imgW="1504920" imgH="1533493" progId="Excel.Sheet.12">
                  <p:embed/>
                </p:oleObj>
              </mc:Choice>
              <mc:Fallback>
                <p:oleObj name="Hoja de cálculo" r:id="rId5" imgW="1504920" imgH="1533493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32040" y="1340768"/>
                        <a:ext cx="3462646" cy="3528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lipse 7"/>
          <p:cNvSpPr/>
          <p:nvPr/>
        </p:nvSpPr>
        <p:spPr>
          <a:xfrm>
            <a:off x="5508104" y="3501008"/>
            <a:ext cx="43204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Pentágono 11"/>
          <p:cNvSpPr/>
          <p:nvPr/>
        </p:nvSpPr>
        <p:spPr>
          <a:xfrm>
            <a:off x="3288160" y="3104964"/>
            <a:ext cx="504056" cy="432048"/>
          </a:xfrm>
          <a:prstGeom prst="homePlat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Pentágono 12"/>
          <p:cNvSpPr/>
          <p:nvPr/>
        </p:nvSpPr>
        <p:spPr>
          <a:xfrm flipH="1">
            <a:off x="7380312" y="4005064"/>
            <a:ext cx="504056" cy="432048"/>
          </a:xfrm>
          <a:prstGeom prst="homePlat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Pentágono 14"/>
          <p:cNvSpPr/>
          <p:nvPr/>
        </p:nvSpPr>
        <p:spPr>
          <a:xfrm>
            <a:off x="755576" y="5085184"/>
            <a:ext cx="432048" cy="360040"/>
          </a:xfrm>
          <a:prstGeom prst="homePlat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CuadroTexto 15"/>
          <p:cNvSpPr txBox="1"/>
          <p:nvPr/>
        </p:nvSpPr>
        <p:spPr>
          <a:xfrm>
            <a:off x="1205461" y="5106670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Inicio</a:t>
            </a:r>
            <a:endParaRPr lang="es-MX" sz="1600" b="1" dirty="0"/>
          </a:p>
        </p:txBody>
      </p:sp>
      <p:sp>
        <p:nvSpPr>
          <p:cNvPr id="18" name="CuadroTexto 17"/>
          <p:cNvSpPr txBox="1"/>
          <p:nvPr/>
        </p:nvSpPr>
        <p:spPr>
          <a:xfrm>
            <a:off x="1226212" y="5710163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 smtClean="0"/>
              <a:t>Fin</a:t>
            </a:r>
            <a:endParaRPr lang="es-MX" sz="1600" b="1" dirty="0"/>
          </a:p>
        </p:txBody>
      </p:sp>
      <p:sp>
        <p:nvSpPr>
          <p:cNvPr id="19" name="Pentágono 18"/>
          <p:cNvSpPr/>
          <p:nvPr/>
        </p:nvSpPr>
        <p:spPr>
          <a:xfrm flipH="1">
            <a:off x="755576" y="5660627"/>
            <a:ext cx="432048" cy="360040"/>
          </a:xfrm>
          <a:prstGeom prst="homePlat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1" name="CuadroTexto 20"/>
          <p:cNvSpPr txBox="1"/>
          <p:nvPr/>
        </p:nvSpPr>
        <p:spPr>
          <a:xfrm>
            <a:off x="4932040" y="5085184"/>
            <a:ext cx="2592288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1600" b="1" dirty="0" smtClean="0"/>
              <a:t>Días hábiles</a:t>
            </a:r>
          </a:p>
          <a:p>
            <a:pPr>
              <a:lnSpc>
                <a:spcPct val="150000"/>
              </a:lnSpc>
            </a:pPr>
            <a:r>
              <a:rPr lang="es-MX" sz="1600" b="1" dirty="0" smtClean="0"/>
              <a:t>Días inhábiles</a:t>
            </a:r>
          </a:p>
          <a:p>
            <a:pPr>
              <a:lnSpc>
                <a:spcPct val="150000"/>
              </a:lnSpc>
            </a:pPr>
            <a:r>
              <a:rPr lang="es-MX" sz="1600" b="1" dirty="0" smtClean="0"/>
              <a:t>Días festivos</a:t>
            </a:r>
            <a:endParaRPr lang="es-MX" sz="1600" b="1" dirty="0"/>
          </a:p>
        </p:txBody>
      </p:sp>
      <p:sp>
        <p:nvSpPr>
          <p:cNvPr id="22" name="Elipse 21"/>
          <p:cNvSpPr/>
          <p:nvPr/>
        </p:nvSpPr>
        <p:spPr>
          <a:xfrm>
            <a:off x="4644007" y="5157192"/>
            <a:ext cx="267281" cy="288032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3" name="Elipse 22"/>
          <p:cNvSpPr/>
          <p:nvPr/>
        </p:nvSpPr>
        <p:spPr>
          <a:xfrm>
            <a:off x="4644008" y="5517232"/>
            <a:ext cx="267281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24" name="Elipse 23"/>
          <p:cNvSpPr/>
          <p:nvPr/>
        </p:nvSpPr>
        <p:spPr>
          <a:xfrm>
            <a:off x="4644008" y="5949280"/>
            <a:ext cx="267281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44522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31737" t="16532" r="32290" b="12594"/>
          <a:stretch/>
        </p:blipFill>
        <p:spPr>
          <a:xfrm>
            <a:off x="107504" y="476672"/>
            <a:ext cx="5655629" cy="6264696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940152" y="2924944"/>
            <a:ext cx="30411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/>
              <a:t>http://www.escolar.udg.mx/sites/default/files/Escolar_CU_2019-2020.pdf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6358390" y="2555612"/>
            <a:ext cx="220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 smtClean="0">
                <a:solidFill>
                  <a:srgbClr val="C00000"/>
                </a:solidFill>
              </a:rPr>
              <a:t>Link</a:t>
            </a:r>
            <a:endParaRPr lang="es-MX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70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308304" y="4149080"/>
            <a:ext cx="1728192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Ejemplo</a:t>
            </a:r>
            <a:r>
              <a:rPr lang="es-MX" b="1" dirty="0">
                <a:solidFill>
                  <a:schemeClr val="tx1"/>
                </a:solidFill>
              </a:rPr>
              <a:t> de llenado del Reporte</a:t>
            </a:r>
          </a:p>
        </p:txBody>
      </p:sp>
    </p:spTree>
    <p:extLst>
      <p:ext uri="{BB962C8B-B14F-4D97-AF65-F5344CB8AC3E}">
        <p14:creationId xmlns:p14="http://schemas.microsoft.com/office/powerpoint/2010/main" val="31321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51520" y="5257800"/>
            <a:ext cx="180020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chemeClr val="tx1"/>
                </a:solidFill>
              </a:rPr>
              <a:t>Elegir la opción </a:t>
            </a:r>
          </a:p>
          <a:p>
            <a:pPr algn="ctr"/>
            <a:r>
              <a:rPr lang="es-MX" sz="1600" b="1" dirty="0">
                <a:solidFill>
                  <a:srgbClr val="C00000"/>
                </a:solidFill>
              </a:rPr>
              <a:t>Crear</a:t>
            </a:r>
          </a:p>
        </p:txBody>
      </p:sp>
      <p:sp>
        <p:nvSpPr>
          <p:cNvPr id="7" name="3 Flecha derecha">
            <a:extLst>
              <a:ext uri="{FF2B5EF4-FFF2-40B4-BE49-F238E27FC236}">
                <a16:creationId xmlns:a16="http://schemas.microsoft.com/office/drawing/2014/main" id="{5AAD5F4F-E6B3-F742-BE63-590F243A2107}"/>
              </a:ext>
            </a:extLst>
          </p:cNvPr>
          <p:cNvSpPr/>
          <p:nvPr/>
        </p:nvSpPr>
        <p:spPr>
          <a:xfrm flipV="1">
            <a:off x="2555776" y="5257800"/>
            <a:ext cx="1152128" cy="585393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3038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Flecha derecha">
            <a:extLst>
              <a:ext uri="{FF2B5EF4-FFF2-40B4-BE49-F238E27FC236}">
                <a16:creationId xmlns:a16="http://schemas.microsoft.com/office/drawing/2014/main" id="{801594B8-F0E9-9040-BF75-074B709406AF}"/>
              </a:ext>
            </a:extLst>
          </p:cNvPr>
          <p:cNvSpPr/>
          <p:nvPr/>
        </p:nvSpPr>
        <p:spPr>
          <a:xfrm rot="5400000" flipH="1">
            <a:off x="7308304" y="1791698"/>
            <a:ext cx="1152128" cy="616732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3 Marco">
            <a:extLst>
              <a:ext uri="{FF2B5EF4-FFF2-40B4-BE49-F238E27FC236}">
                <a16:creationId xmlns:a16="http://schemas.microsoft.com/office/drawing/2014/main" id="{6A070414-7834-6845-A9A9-2BA698B80024}"/>
              </a:ext>
            </a:extLst>
          </p:cNvPr>
          <p:cNvSpPr/>
          <p:nvPr/>
        </p:nvSpPr>
        <p:spPr>
          <a:xfrm>
            <a:off x="6876256" y="692696"/>
            <a:ext cx="2088232" cy="648072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9932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0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Marco"/>
          <p:cNvSpPr/>
          <p:nvPr/>
        </p:nvSpPr>
        <p:spPr>
          <a:xfrm>
            <a:off x="6372201" y="2708920"/>
            <a:ext cx="504055" cy="432048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5403707" y="4293097"/>
            <a:ext cx="245985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</a:rPr>
              <a:t>Descargar</a:t>
            </a:r>
            <a:r>
              <a:rPr lang="es-MX" dirty="0"/>
              <a:t> </a:t>
            </a:r>
            <a:r>
              <a:rPr lang="es-MX" b="1" dirty="0"/>
              <a:t>el </a:t>
            </a:r>
          </a:p>
          <a:p>
            <a:pPr algn="ctr"/>
            <a:r>
              <a:rPr lang="es-MX" b="1" dirty="0"/>
              <a:t>Reporte</a:t>
            </a:r>
          </a:p>
        </p:txBody>
      </p:sp>
      <p:sp>
        <p:nvSpPr>
          <p:cNvPr id="8" name="3 Flecha derecha">
            <a:extLst>
              <a:ext uri="{FF2B5EF4-FFF2-40B4-BE49-F238E27FC236}">
                <a16:creationId xmlns:a16="http://schemas.microsoft.com/office/drawing/2014/main" id="{CAF729FB-C558-9446-B863-6A8FAB4221A4}"/>
              </a:ext>
            </a:extLst>
          </p:cNvPr>
          <p:cNvSpPr/>
          <p:nvPr/>
        </p:nvSpPr>
        <p:spPr>
          <a:xfrm rot="5400000" flipH="1">
            <a:off x="6181386" y="3564280"/>
            <a:ext cx="904499" cy="305505"/>
          </a:xfrm>
          <a:prstGeom prst="rightArrow">
            <a:avLst>
              <a:gd name="adj1" fmla="val 50001"/>
              <a:gd name="adj2" fmla="val 50000"/>
            </a:avLst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07762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Reporte Bimestral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b="1" dirty="0"/>
              <a:t>Artículo 23. </a:t>
            </a:r>
            <a:r>
              <a:rPr lang="es-MX" dirty="0"/>
              <a:t>Los prestadores de servicio social entregarán ante las Unidades de Servicio Social de los Centros, un reporte bimestral de las actividades realizadas. En el reporte, se harán constar los días y horas en que cubren la carga horaria asignada; registrar el nombre y la firma del asesor y el sello de la institución o dependencia receptora; para el caso del área de Ciencias de la Salud el reporte deberá ser trimestral. </a:t>
            </a:r>
          </a:p>
        </p:txBody>
      </p:sp>
    </p:spTree>
    <p:extLst>
      <p:ext uri="{BB962C8B-B14F-4D97-AF65-F5344CB8AC3E}">
        <p14:creationId xmlns:p14="http://schemas.microsoft.com/office/powerpoint/2010/main" val="158306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62" y="0"/>
            <a:ext cx="91525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164288" y="1268760"/>
            <a:ext cx="1800200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</a:rPr>
              <a:t>Ejemplo</a:t>
            </a:r>
            <a:r>
              <a:rPr lang="es-MX" b="1" dirty="0">
                <a:solidFill>
                  <a:schemeClr val="tx1"/>
                </a:solidFill>
              </a:rPr>
              <a:t> del concentrado del Reporte Parcial</a:t>
            </a:r>
          </a:p>
        </p:txBody>
      </p:sp>
    </p:spTree>
    <p:extLst>
      <p:ext uri="{BB962C8B-B14F-4D97-AF65-F5344CB8AC3E}">
        <p14:creationId xmlns:p14="http://schemas.microsoft.com/office/powerpoint/2010/main" val="23906031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308304" y="692696"/>
            <a:ext cx="1656184" cy="34163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Importante</a:t>
            </a:r>
          </a:p>
          <a:p>
            <a:pPr algn="ctr"/>
            <a:endParaRPr lang="es-MX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es-MX" b="1" dirty="0">
                <a:solidFill>
                  <a:schemeClr val="tx1"/>
                </a:solidFill>
              </a:rPr>
              <a:t>Una vez impreso, deberás de acudir con tu receptor el cual, te </a:t>
            </a:r>
            <a:r>
              <a:rPr lang="es-MX" b="1" dirty="0">
                <a:solidFill>
                  <a:srgbClr val="FF0000"/>
                </a:solidFill>
              </a:rPr>
              <a:t>firmará</a:t>
            </a:r>
            <a:r>
              <a:rPr lang="es-MX" b="1" dirty="0">
                <a:solidFill>
                  <a:schemeClr val="tx2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y</a:t>
            </a:r>
            <a:r>
              <a:rPr lang="es-MX" b="1" dirty="0">
                <a:solidFill>
                  <a:schemeClr val="tx2"/>
                </a:solidFill>
              </a:rPr>
              <a:t> </a:t>
            </a:r>
            <a:r>
              <a:rPr lang="es-MX" b="1" dirty="0">
                <a:solidFill>
                  <a:srgbClr val="FF0000"/>
                </a:solidFill>
              </a:rPr>
              <a:t>sellará</a:t>
            </a:r>
            <a:r>
              <a:rPr lang="es-MX" b="1" dirty="0">
                <a:solidFill>
                  <a:schemeClr val="tx2"/>
                </a:solidFill>
              </a:rPr>
              <a:t> </a:t>
            </a:r>
            <a:r>
              <a:rPr lang="es-MX" b="1" dirty="0">
                <a:solidFill>
                  <a:schemeClr val="tx1"/>
                </a:solidFill>
              </a:rPr>
              <a:t>tu Reporte Parcial</a:t>
            </a:r>
          </a:p>
        </p:txBody>
      </p:sp>
      <p:sp>
        <p:nvSpPr>
          <p:cNvPr id="5" name="4 Pentágono"/>
          <p:cNvSpPr/>
          <p:nvPr/>
        </p:nvSpPr>
        <p:spPr>
          <a:xfrm>
            <a:off x="26793" y="2564904"/>
            <a:ext cx="1944216" cy="1944216"/>
          </a:xfrm>
          <a:prstGeom prst="homePlat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rgbClr val="FF0000"/>
                </a:solidFill>
              </a:rPr>
              <a:t>Importante</a:t>
            </a:r>
          </a:p>
          <a:p>
            <a:pPr algn="ctr"/>
            <a:endParaRPr lang="es-MX" b="1" dirty="0">
              <a:solidFill>
                <a:srgbClr val="FF0000"/>
              </a:solidFill>
            </a:endParaRPr>
          </a:p>
          <a:p>
            <a:pPr algn="ctr"/>
            <a:r>
              <a:rPr lang="es-MX" sz="1600" b="1" dirty="0">
                <a:solidFill>
                  <a:schemeClr val="tx1"/>
                </a:solidFill>
              </a:rPr>
              <a:t>Para ser llenado por el receptor</a:t>
            </a:r>
          </a:p>
        </p:txBody>
      </p:sp>
    </p:spTree>
    <p:extLst>
      <p:ext uri="{BB962C8B-B14F-4D97-AF65-F5344CB8AC3E}">
        <p14:creationId xmlns:p14="http://schemas.microsoft.com/office/powerpoint/2010/main" val="1547082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7798819" y="2505670"/>
            <a:ext cx="12241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>
                <a:solidFill>
                  <a:srgbClr val="C00000"/>
                </a:solidFill>
              </a:rPr>
              <a:t>Modificar</a:t>
            </a:r>
            <a:r>
              <a:rPr lang="es-MX" b="1" dirty="0"/>
              <a:t> Reporte Parcial</a:t>
            </a:r>
          </a:p>
        </p:txBody>
      </p:sp>
      <p:sp>
        <p:nvSpPr>
          <p:cNvPr id="8" name="3 Flecha derecha">
            <a:extLst>
              <a:ext uri="{FF2B5EF4-FFF2-40B4-BE49-F238E27FC236}">
                <a16:creationId xmlns:a16="http://schemas.microsoft.com/office/drawing/2014/main" id="{CBDA9A48-3B88-3A47-B93B-2F0037917AB6}"/>
              </a:ext>
            </a:extLst>
          </p:cNvPr>
          <p:cNvSpPr/>
          <p:nvPr/>
        </p:nvSpPr>
        <p:spPr>
          <a:xfrm flipH="1" flipV="1">
            <a:off x="6035598" y="2818654"/>
            <a:ext cx="1728192" cy="297361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3 Marco">
            <a:extLst>
              <a:ext uri="{FF2B5EF4-FFF2-40B4-BE49-F238E27FC236}">
                <a16:creationId xmlns:a16="http://schemas.microsoft.com/office/drawing/2014/main" id="{71BA4528-1747-6846-B5B8-127897C95D50}"/>
              </a:ext>
            </a:extLst>
          </p:cNvPr>
          <p:cNvSpPr/>
          <p:nvPr/>
        </p:nvSpPr>
        <p:spPr>
          <a:xfrm>
            <a:off x="5508104" y="2708920"/>
            <a:ext cx="457607" cy="474438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099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-36159" y="3022865"/>
            <a:ext cx="1979712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sz="1600" b="1" dirty="0">
                <a:solidFill>
                  <a:schemeClr val="tx1"/>
                </a:solidFill>
              </a:rPr>
              <a:t>Una vez que se llene el reporte con los requisitos solicitados, se debe </a:t>
            </a:r>
            <a:r>
              <a:rPr lang="es-MX" sz="1600" b="1" dirty="0">
                <a:solidFill>
                  <a:srgbClr val="C00000"/>
                </a:solidFill>
              </a:rPr>
              <a:t>escanear</a:t>
            </a:r>
            <a:r>
              <a:rPr lang="es-MX" sz="1600" b="1" dirty="0">
                <a:solidFill>
                  <a:schemeClr val="tx1"/>
                </a:solidFill>
              </a:rPr>
              <a:t> y </a:t>
            </a:r>
            <a:r>
              <a:rPr lang="es-MX" sz="1600" b="1" dirty="0">
                <a:solidFill>
                  <a:srgbClr val="C00000"/>
                </a:solidFill>
              </a:rPr>
              <a:t>agregar</a:t>
            </a:r>
            <a:r>
              <a:rPr lang="es-MX" sz="1600" b="1" dirty="0">
                <a:solidFill>
                  <a:schemeClr val="tx1"/>
                </a:solidFill>
              </a:rPr>
              <a:t> al SIIAU.</a:t>
            </a:r>
          </a:p>
        </p:txBody>
      </p:sp>
      <p:sp>
        <p:nvSpPr>
          <p:cNvPr id="6" name="5 Flecha doblada hacia arriba"/>
          <p:cNvSpPr/>
          <p:nvPr/>
        </p:nvSpPr>
        <p:spPr>
          <a:xfrm rot="5400000">
            <a:off x="869591" y="4309594"/>
            <a:ext cx="661571" cy="1234842"/>
          </a:xfrm>
          <a:prstGeom prst="bentUpArrow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3 Marco">
            <a:extLst>
              <a:ext uri="{FF2B5EF4-FFF2-40B4-BE49-F238E27FC236}">
                <a16:creationId xmlns:a16="http://schemas.microsoft.com/office/drawing/2014/main" id="{C677DF4E-55BA-4B45-8C9B-D18211BFE0B5}"/>
              </a:ext>
            </a:extLst>
          </p:cNvPr>
          <p:cNvSpPr/>
          <p:nvPr/>
        </p:nvSpPr>
        <p:spPr>
          <a:xfrm>
            <a:off x="1943553" y="4825752"/>
            <a:ext cx="972263" cy="432048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653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236296" y="2708920"/>
            <a:ext cx="1800200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Agregar</a:t>
            </a:r>
            <a:r>
              <a:rPr lang="es-MX" b="1" dirty="0">
                <a:solidFill>
                  <a:schemeClr val="tx1"/>
                </a:solidFill>
              </a:rPr>
              <a:t> tu Reporte desde tus archivos</a:t>
            </a:r>
          </a:p>
        </p:txBody>
      </p:sp>
      <p:sp>
        <p:nvSpPr>
          <p:cNvPr id="6" name="3 Flecha derecha">
            <a:extLst>
              <a:ext uri="{FF2B5EF4-FFF2-40B4-BE49-F238E27FC236}">
                <a16:creationId xmlns:a16="http://schemas.microsoft.com/office/drawing/2014/main" id="{C57C0DC6-066C-1546-990B-B39B77A95D67}"/>
              </a:ext>
            </a:extLst>
          </p:cNvPr>
          <p:cNvSpPr/>
          <p:nvPr/>
        </p:nvSpPr>
        <p:spPr>
          <a:xfrm flipH="1" flipV="1">
            <a:off x="4633300" y="3009426"/>
            <a:ext cx="2484784" cy="322317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734316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8" b="5253"/>
          <a:stretch/>
        </p:blipFill>
        <p:spPr bwMode="auto">
          <a:xfrm>
            <a:off x="0" y="263236"/>
            <a:ext cx="9144000" cy="6234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236296" y="4293096"/>
            <a:ext cx="1907704" cy="1477328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1"/>
                </a:solidFill>
              </a:rPr>
              <a:t>Una vez que agregues tu reporte, dar </a:t>
            </a:r>
            <a:r>
              <a:rPr lang="es-MX" b="1" dirty="0">
                <a:solidFill>
                  <a:srgbClr val="C00000"/>
                </a:solidFill>
              </a:rPr>
              <a:t>click</a:t>
            </a:r>
            <a:r>
              <a:rPr lang="es-MX" b="1" dirty="0">
                <a:solidFill>
                  <a:schemeClr val="tx1"/>
                </a:solidFill>
              </a:rPr>
              <a:t> en guardar.</a:t>
            </a:r>
          </a:p>
        </p:txBody>
      </p:sp>
      <p:sp>
        <p:nvSpPr>
          <p:cNvPr id="7" name="3 Flecha derecha">
            <a:extLst>
              <a:ext uri="{FF2B5EF4-FFF2-40B4-BE49-F238E27FC236}">
                <a16:creationId xmlns:a16="http://schemas.microsoft.com/office/drawing/2014/main" id="{1C2E7BBB-47C0-CB46-8D33-21E5260CBBA4}"/>
              </a:ext>
            </a:extLst>
          </p:cNvPr>
          <p:cNvSpPr/>
          <p:nvPr/>
        </p:nvSpPr>
        <p:spPr>
          <a:xfrm flipV="1">
            <a:off x="2051720" y="5949280"/>
            <a:ext cx="1728192" cy="297361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077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3 Marco">
            <a:extLst>
              <a:ext uri="{FF2B5EF4-FFF2-40B4-BE49-F238E27FC236}">
                <a16:creationId xmlns:a16="http://schemas.microsoft.com/office/drawing/2014/main" id="{22EAC68E-ABBA-9D45-9089-A02036F3E9AF}"/>
              </a:ext>
            </a:extLst>
          </p:cNvPr>
          <p:cNvSpPr/>
          <p:nvPr/>
        </p:nvSpPr>
        <p:spPr>
          <a:xfrm>
            <a:off x="6804248" y="692696"/>
            <a:ext cx="2088232" cy="648072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8" name="3 Flecha derecha">
            <a:extLst>
              <a:ext uri="{FF2B5EF4-FFF2-40B4-BE49-F238E27FC236}">
                <a16:creationId xmlns:a16="http://schemas.microsoft.com/office/drawing/2014/main" id="{E87BB981-A3B4-E447-BB75-1580957F54F7}"/>
              </a:ext>
            </a:extLst>
          </p:cNvPr>
          <p:cNvSpPr/>
          <p:nvPr/>
        </p:nvSpPr>
        <p:spPr>
          <a:xfrm rot="5400000" flipH="1">
            <a:off x="6984267" y="2136802"/>
            <a:ext cx="1728192" cy="530625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43915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6444208" y="3861048"/>
            <a:ext cx="2376264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b="1" dirty="0"/>
              <a:t>Una vez guardado, se requiere enviar a </a:t>
            </a:r>
            <a:r>
              <a:rPr lang="es-MX" b="1" dirty="0">
                <a:solidFill>
                  <a:srgbClr val="C00000"/>
                </a:solidFill>
              </a:rPr>
              <a:t>revisión</a:t>
            </a:r>
          </a:p>
        </p:txBody>
      </p:sp>
      <p:sp>
        <p:nvSpPr>
          <p:cNvPr id="8" name="3 Marco">
            <a:extLst>
              <a:ext uri="{FF2B5EF4-FFF2-40B4-BE49-F238E27FC236}">
                <a16:creationId xmlns:a16="http://schemas.microsoft.com/office/drawing/2014/main" id="{5B6E6014-958C-D246-B346-4ED6ED158944}"/>
              </a:ext>
            </a:extLst>
          </p:cNvPr>
          <p:cNvSpPr/>
          <p:nvPr/>
        </p:nvSpPr>
        <p:spPr>
          <a:xfrm>
            <a:off x="6732240" y="2708920"/>
            <a:ext cx="514400" cy="504056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9" name="3 Flecha derecha">
            <a:extLst>
              <a:ext uri="{FF2B5EF4-FFF2-40B4-BE49-F238E27FC236}">
                <a16:creationId xmlns:a16="http://schemas.microsoft.com/office/drawing/2014/main" id="{F5A74F68-E859-5B42-8FF2-60B6F2D67911}"/>
              </a:ext>
            </a:extLst>
          </p:cNvPr>
          <p:cNvSpPr/>
          <p:nvPr/>
        </p:nvSpPr>
        <p:spPr>
          <a:xfrm flipH="1" flipV="1">
            <a:off x="7423729" y="2799788"/>
            <a:ext cx="1085982" cy="341180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528773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Flecha izquierda"/>
          <p:cNvSpPr/>
          <p:nvPr/>
        </p:nvSpPr>
        <p:spPr>
          <a:xfrm rot="10800000">
            <a:off x="2555776" y="5949280"/>
            <a:ext cx="1008112" cy="360040"/>
          </a:xfrm>
          <a:prstGeom prst="leftArrow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395536" y="5939988"/>
            <a:ext cx="2035665" cy="369332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tx1"/>
                </a:solidFill>
              </a:rPr>
              <a:t>Enviar a </a:t>
            </a:r>
            <a:r>
              <a:rPr lang="es-MX" b="1" dirty="0">
                <a:solidFill>
                  <a:srgbClr val="C00000"/>
                </a:solidFill>
              </a:rPr>
              <a:t>revisión</a:t>
            </a:r>
          </a:p>
        </p:txBody>
      </p:sp>
    </p:spTree>
    <p:extLst>
      <p:ext uri="{BB962C8B-B14F-4D97-AF65-F5344CB8AC3E}">
        <p14:creationId xmlns:p14="http://schemas.microsoft.com/office/powerpoint/2010/main" val="34281839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4594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Flecha arriba"/>
          <p:cNvSpPr/>
          <p:nvPr/>
        </p:nvSpPr>
        <p:spPr>
          <a:xfrm rot="19476461">
            <a:off x="6006472" y="2690030"/>
            <a:ext cx="432048" cy="1152128"/>
          </a:xfrm>
          <a:prstGeom prst="upArrow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8" name="3 Marco">
            <a:extLst>
              <a:ext uri="{FF2B5EF4-FFF2-40B4-BE49-F238E27FC236}">
                <a16:creationId xmlns:a16="http://schemas.microsoft.com/office/drawing/2014/main" id="{5482FAF3-A57F-944A-8EDF-9FED56551445}"/>
              </a:ext>
            </a:extLst>
          </p:cNvPr>
          <p:cNvSpPr/>
          <p:nvPr/>
        </p:nvSpPr>
        <p:spPr>
          <a:xfrm>
            <a:off x="5023502" y="2276872"/>
            <a:ext cx="772633" cy="394496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9" name="3 Marco">
            <a:extLst>
              <a:ext uri="{FF2B5EF4-FFF2-40B4-BE49-F238E27FC236}">
                <a16:creationId xmlns:a16="http://schemas.microsoft.com/office/drawing/2014/main" id="{7C2EA8CF-F9F1-C646-BBF2-9566EF63850F}"/>
              </a:ext>
            </a:extLst>
          </p:cNvPr>
          <p:cNvSpPr/>
          <p:nvPr/>
        </p:nvSpPr>
        <p:spPr>
          <a:xfrm>
            <a:off x="6948264" y="257720"/>
            <a:ext cx="2088232" cy="578992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574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Unidad de Servicio Social CUAltos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sz="2800" b="1" dirty="0"/>
              <a:t>Informe Bimestral</a:t>
            </a:r>
          </a:p>
          <a:p>
            <a:pPr lvl="1" algn="just"/>
            <a:r>
              <a:rPr lang="es-MX" b="1" dirty="0"/>
              <a:t>Artículo 7. </a:t>
            </a:r>
            <a:r>
              <a:rPr lang="es-MX" dirty="0"/>
              <a:t>El número de horas que deberán dedicar al servicio social los alumnos o pasantes, será el siguiente: </a:t>
            </a:r>
          </a:p>
          <a:p>
            <a:pPr marL="274320" lvl="1" indent="0" algn="just">
              <a:buNone/>
            </a:pPr>
            <a:endParaRPr lang="es-MX" dirty="0"/>
          </a:p>
          <a:p>
            <a:pPr marL="548640" lvl="2" indent="0" algn="just">
              <a:buNone/>
            </a:pPr>
            <a:r>
              <a:rPr lang="es-MX" sz="2000" b="1" dirty="0"/>
              <a:t>II. </a:t>
            </a:r>
            <a:r>
              <a:rPr lang="es-MX" sz="2000" dirty="0"/>
              <a:t>En los estudios de técnico profesional medio, técnico superior universitario y licenciatura, 480 horas, y </a:t>
            </a:r>
          </a:p>
          <a:p>
            <a:pPr marL="548640" lvl="2" indent="0" algn="just">
              <a:buNone/>
            </a:pPr>
            <a:r>
              <a:rPr lang="es-MX" sz="2000" b="1" dirty="0"/>
              <a:t>III. </a:t>
            </a:r>
            <a:r>
              <a:rPr lang="es-MX" sz="2000" dirty="0"/>
              <a:t>En los estudios de las licenciaturas en medicina, odontología, enfermería, nutrición y los programas de estudios de técnico superior universitario del área de la salud, así como de enfermería del nivel técnico, un año. </a:t>
            </a:r>
          </a:p>
        </p:txBody>
      </p:sp>
    </p:spTree>
    <p:extLst>
      <p:ext uri="{BB962C8B-B14F-4D97-AF65-F5344CB8AC3E}">
        <p14:creationId xmlns:p14="http://schemas.microsoft.com/office/powerpoint/2010/main" val="3200640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arriba"/>
          <p:cNvSpPr/>
          <p:nvPr/>
        </p:nvSpPr>
        <p:spPr>
          <a:xfrm rot="18915360">
            <a:off x="6091946" y="4252207"/>
            <a:ext cx="438956" cy="1300199"/>
          </a:xfrm>
          <a:prstGeom prst="upArrow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6" name="5 CuadroTexto"/>
          <p:cNvSpPr txBox="1"/>
          <p:nvPr/>
        </p:nvSpPr>
        <p:spPr>
          <a:xfrm>
            <a:off x="56965" y="4682342"/>
            <a:ext cx="3446095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1600" b="1" dirty="0">
                <a:solidFill>
                  <a:srgbClr val="FF0000"/>
                </a:solidFill>
              </a:rPr>
              <a:t>Importante</a:t>
            </a:r>
            <a:endParaRPr lang="es-MX" sz="1600" b="1" dirty="0"/>
          </a:p>
          <a:p>
            <a:pPr algn="ctr"/>
            <a:r>
              <a:rPr lang="es-MX" sz="1600" b="1" dirty="0"/>
              <a:t>Una vez enviado a revisión, el Jefe de la Unidad de Servicio Social </a:t>
            </a:r>
            <a:r>
              <a:rPr lang="es-MX" sz="1600" b="1" dirty="0">
                <a:solidFill>
                  <a:srgbClr val="C00000"/>
                </a:solidFill>
              </a:rPr>
              <a:t>validará</a:t>
            </a:r>
            <a:r>
              <a:rPr lang="es-MX" sz="1600" b="1" dirty="0"/>
              <a:t> el reporte. En caso contrario, se enviará un mensaje, y se regresará a revisión para modificación.</a:t>
            </a:r>
          </a:p>
        </p:txBody>
      </p:sp>
      <p:sp>
        <p:nvSpPr>
          <p:cNvPr id="8" name="3 Marco">
            <a:extLst>
              <a:ext uri="{FF2B5EF4-FFF2-40B4-BE49-F238E27FC236}">
                <a16:creationId xmlns:a16="http://schemas.microsoft.com/office/drawing/2014/main" id="{55E6B73D-B15A-1E4B-8D6C-6EF6DA1C2F5A}"/>
              </a:ext>
            </a:extLst>
          </p:cNvPr>
          <p:cNvSpPr/>
          <p:nvPr/>
        </p:nvSpPr>
        <p:spPr>
          <a:xfrm>
            <a:off x="4925273" y="3914129"/>
            <a:ext cx="772633" cy="394496"/>
          </a:xfrm>
          <a:prstGeom prst="frame">
            <a:avLst/>
          </a:prstGeom>
          <a:solidFill>
            <a:srgbClr val="FFFF00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9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b="1" dirty="0"/>
              <a:t>Artículo 23. </a:t>
            </a:r>
            <a:r>
              <a:rPr lang="es-MX" dirty="0"/>
              <a:t>Los prestadores de servicio social entregarán ante las Unidades de Servicio Social de los Centros, Sistemas y de Atención a Escuelas Incorporadas, un reporte bimestral de las actividades realizadas. En el reporte, se harán constar los días y horas en que cubren la carga horaria asignada; registrar el nombre y la firma del asesor y el sello de la institución o dependencia receptora; para el caso del área de Ciencias de la Salud el reporte deberá ser trimestral. </a:t>
            </a:r>
          </a:p>
        </p:txBody>
      </p:sp>
    </p:spTree>
    <p:extLst>
      <p:ext uri="{BB962C8B-B14F-4D97-AF65-F5344CB8AC3E}">
        <p14:creationId xmlns:p14="http://schemas.microsoft.com/office/powerpoint/2010/main" val="383989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486A810-0D23-8740-AEDE-B5A9BBD93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0224" y="2348880"/>
            <a:ext cx="2343551" cy="242088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E69DFB3F-7B49-D249-A3DD-799AD44CD2D6}"/>
              </a:ext>
            </a:extLst>
          </p:cNvPr>
          <p:cNvSpPr txBox="1"/>
          <p:nvPr/>
        </p:nvSpPr>
        <p:spPr>
          <a:xfrm>
            <a:off x="2483767" y="5013176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Mozilla Firefox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929ADE-15C5-F347-BC67-A9830C948373}"/>
              </a:ext>
            </a:extLst>
          </p:cNvPr>
          <p:cNvSpPr txBox="1"/>
          <p:nvPr/>
        </p:nvSpPr>
        <p:spPr>
          <a:xfrm>
            <a:off x="1835695" y="644495"/>
            <a:ext cx="5472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/>
              <a:t>Recomendación</a:t>
            </a:r>
          </a:p>
          <a:p>
            <a:pPr algn="ctr"/>
            <a:endParaRPr lang="es-MX" sz="2400" b="1" dirty="0"/>
          </a:p>
          <a:p>
            <a:pPr algn="ctr"/>
            <a:r>
              <a:rPr lang="es-MX" sz="2400" dirty="0"/>
              <a:t>Utilizar el navegador</a:t>
            </a:r>
          </a:p>
        </p:txBody>
      </p:sp>
    </p:spTree>
    <p:extLst>
      <p:ext uri="{BB962C8B-B14F-4D97-AF65-F5344CB8AC3E}">
        <p14:creationId xmlns:p14="http://schemas.microsoft.com/office/powerpoint/2010/main" val="3067134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FD245F25-F330-0644-9264-1D4BE91BC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Flecha derecha">
            <a:extLst>
              <a:ext uri="{FF2B5EF4-FFF2-40B4-BE49-F238E27FC236}">
                <a16:creationId xmlns:a16="http://schemas.microsoft.com/office/drawing/2014/main" id="{8D7D538E-F2A7-9C49-ABF9-72EFE21C5CFE}"/>
              </a:ext>
            </a:extLst>
          </p:cNvPr>
          <p:cNvSpPr/>
          <p:nvPr/>
        </p:nvSpPr>
        <p:spPr>
          <a:xfrm flipH="1" flipV="1">
            <a:off x="2483768" y="2267543"/>
            <a:ext cx="1152128" cy="225353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0615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3 Flecha derecha">
            <a:extLst>
              <a:ext uri="{FF2B5EF4-FFF2-40B4-BE49-F238E27FC236}">
                <a16:creationId xmlns:a16="http://schemas.microsoft.com/office/drawing/2014/main" id="{FA7EF1AC-6AF9-0B4A-A8C7-4A4606CDA3AD}"/>
              </a:ext>
            </a:extLst>
          </p:cNvPr>
          <p:cNvSpPr/>
          <p:nvPr/>
        </p:nvSpPr>
        <p:spPr>
          <a:xfrm flipH="1" flipV="1">
            <a:off x="3203848" y="2564905"/>
            <a:ext cx="1152128" cy="360039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994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38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0" y="3933056"/>
            <a:ext cx="1846904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MX" b="1" dirty="0">
                <a:solidFill>
                  <a:srgbClr val="C00000"/>
                </a:solidFill>
              </a:rPr>
              <a:t>Seleccionar</a:t>
            </a:r>
            <a:r>
              <a:rPr lang="es-MX" b="1" dirty="0"/>
              <a:t> la plaza asignada</a:t>
            </a:r>
          </a:p>
        </p:txBody>
      </p:sp>
      <p:sp>
        <p:nvSpPr>
          <p:cNvPr id="7" name="3 Flecha derecha">
            <a:extLst>
              <a:ext uri="{FF2B5EF4-FFF2-40B4-BE49-F238E27FC236}">
                <a16:creationId xmlns:a16="http://schemas.microsoft.com/office/drawing/2014/main" id="{D5257482-88B0-0E4F-A08C-DEB12CCB504D}"/>
              </a:ext>
            </a:extLst>
          </p:cNvPr>
          <p:cNvSpPr/>
          <p:nvPr/>
        </p:nvSpPr>
        <p:spPr>
          <a:xfrm flipV="1">
            <a:off x="564856" y="3275652"/>
            <a:ext cx="936104" cy="441380"/>
          </a:xfrm>
          <a:prstGeom prst="rightArrow">
            <a:avLst/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4638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2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dad">
  <a:themeElements>
    <a:clrScheme name="Azul cáli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da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1407</TotalTime>
  <Words>439</Words>
  <Application>Microsoft Office PowerPoint</Application>
  <PresentationFormat>Presentación en pantalla (4:3)</PresentationFormat>
  <Paragraphs>45</Paragraphs>
  <Slides>30</Slides>
  <Notes>0</Notes>
  <HiddenSlides>0</HiddenSlides>
  <MMClips>0</MMClips>
  <ScaleCrop>false</ScaleCrop>
  <HeadingPairs>
    <vt:vector size="8" baseType="variant">
      <vt:variant>
        <vt:lpstr>Fuentes usadas</vt:lpstr>
      </vt:variant>
      <vt:variant>
        <vt:i4>1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3" baseType="lpstr">
      <vt:lpstr>Arial</vt:lpstr>
      <vt:lpstr>Claridad</vt:lpstr>
      <vt:lpstr>Hoja de cálculo de Microsoft Excel</vt:lpstr>
      <vt:lpstr>TUTORIAL Servicio Social  REPORTE bimestral  </vt:lpstr>
      <vt:lpstr>Reporte Bimestral</vt:lpstr>
      <vt:lpstr>Unidad de Servicio Social CUAltos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¿Cómo establecer las fechas? REPORTE bimestral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TUTORIAL Servicio Social  Reporte bimestral y trimestral  </dc:title>
  <dc:creator>Omar Saúl González Romo</dc:creator>
  <cp:lastModifiedBy>Mauricio Gutiérrez Graciano</cp:lastModifiedBy>
  <cp:revision>21</cp:revision>
  <dcterms:created xsi:type="dcterms:W3CDTF">2015-11-12T21:08:06Z</dcterms:created>
  <dcterms:modified xsi:type="dcterms:W3CDTF">2019-03-22T01:31:36Z</dcterms:modified>
</cp:coreProperties>
</file>